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1" r:id="rId3"/>
    <p:sldId id="327" r:id="rId4"/>
    <p:sldId id="297" r:id="rId5"/>
    <p:sldId id="342" r:id="rId6"/>
    <p:sldId id="322" r:id="rId7"/>
    <p:sldId id="313" r:id="rId8"/>
    <p:sldId id="324" r:id="rId9"/>
    <p:sldId id="323" r:id="rId10"/>
    <p:sldId id="316" r:id="rId11"/>
    <p:sldId id="315" r:id="rId12"/>
    <p:sldId id="328" r:id="rId13"/>
    <p:sldId id="329" r:id="rId14"/>
    <p:sldId id="330" r:id="rId15"/>
    <p:sldId id="320" r:id="rId16"/>
    <p:sldId id="331" r:id="rId17"/>
    <p:sldId id="332" r:id="rId18"/>
    <p:sldId id="339" r:id="rId19"/>
    <p:sldId id="341" r:id="rId20"/>
    <p:sldId id="340" r:id="rId21"/>
    <p:sldId id="295" r:id="rId22"/>
    <p:sldId id="294" r:id="rId2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9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595" autoAdjust="0"/>
  </p:normalViewPr>
  <p:slideViewPr>
    <p:cSldViewPr>
      <p:cViewPr>
        <p:scale>
          <a:sx n="80" d="100"/>
          <a:sy n="80" d="100"/>
        </p:scale>
        <p:origin x="-4422" y="-18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7" d="100"/>
          <a:sy n="127" d="100"/>
        </p:scale>
        <p:origin x="-2220" y="-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B15E6A8F-354C-4B0A-A5AF-1EA58F097C6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3E89D002-E73E-4EF1-B6AC-67ABA5545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4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F08EA9A8-BE2D-44AC-8AF8-C2C465D5E38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85BCC3E8-4490-42B6-8D72-EA2EF0444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0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.NET Transfer – Address, Parent Name, Parent Ed </a:t>
            </a:r>
            <a:r>
              <a:rPr lang="en-US" dirty="0" err="1" smtClean="0"/>
              <a:t>Lvl</a:t>
            </a:r>
            <a:r>
              <a:rPr lang="en-US" dirty="0" smtClean="0"/>
              <a:t>, Tel #, Correspondence</a:t>
            </a:r>
            <a:r>
              <a:rPr lang="en-US" baseline="0" dirty="0" smtClean="0"/>
              <a:t> Lang, and Contact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4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4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33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4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4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4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50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4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3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2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61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95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“P” students, day may differ if they enrolled after first day</a:t>
            </a:r>
            <a:r>
              <a:rPr lang="en-US" baseline="0" dirty="0" smtClean="0"/>
              <a:t> of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9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Forms&gt;Variables&gt;Aeries</a:t>
            </a:r>
            <a:r>
              <a:rPr lang="en-US" baseline="0" dirty="0" smtClean="0"/>
              <a:t> Variables for Current User&gt;Student Enroll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6288" y="6492240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226E5E6-A167-4486-B400-003151224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05105"/>
            <a:ext cx="762000" cy="365760"/>
          </a:xfrm>
        </p:spPr>
        <p:txBody>
          <a:bodyPr/>
          <a:lstStyle/>
          <a:p>
            <a:fld id="{3226E5E6-A167-4486-B400-003151224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6062" y="6492240"/>
            <a:ext cx="762000" cy="365760"/>
          </a:xfrm>
        </p:spPr>
        <p:txBody>
          <a:bodyPr/>
          <a:lstStyle/>
          <a:p>
            <a:fld id="{3226E5E6-A167-4486-B400-003151224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010" y="6492240"/>
            <a:ext cx="762000" cy="365760"/>
          </a:xfrm>
        </p:spPr>
        <p:txBody>
          <a:bodyPr/>
          <a:lstStyle/>
          <a:p>
            <a:fld id="{3226E5E6-A167-4486-B400-003151224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3226E5E6-A167-4486-B400-003151224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7834" y="6509063"/>
            <a:ext cx="762000" cy="365760"/>
          </a:xfrm>
        </p:spPr>
        <p:txBody>
          <a:bodyPr/>
          <a:lstStyle/>
          <a:p>
            <a:fld id="{3226E5E6-A167-4486-B400-003151224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382000" y="6492240"/>
            <a:ext cx="762000" cy="365760"/>
          </a:xfrm>
        </p:spPr>
        <p:txBody>
          <a:bodyPr rtlCol="0"/>
          <a:lstStyle/>
          <a:p>
            <a:fld id="{3226E5E6-A167-4486-B400-003151224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3226E5E6-A167-4486-B400-003151224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505105"/>
            <a:ext cx="762000" cy="365760"/>
          </a:xfrm>
        </p:spPr>
        <p:txBody>
          <a:bodyPr/>
          <a:lstStyle/>
          <a:p>
            <a:fld id="{3226E5E6-A167-4486-B400-003151224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81354"/>
            <a:ext cx="762000" cy="365760"/>
          </a:xfrm>
        </p:spPr>
        <p:txBody>
          <a:bodyPr/>
          <a:lstStyle/>
          <a:p>
            <a:fld id="{3226E5E6-A167-4486-B400-003151224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3226E5E6-A167-4486-B400-003151224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3226E5E6-A167-4486-B400-0031512247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iswork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ts.rusd.edu/" TargetMode="External"/><Relationship Id="rId4" Type="http://schemas.openxmlformats.org/officeDocument/2006/relationships/hyperlink" Target="https://remote.rusd.k12.ca.us/TechnologyTrain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s.rusd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2286001"/>
            <a:ext cx="8458200" cy="1585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14-15 Elementary/Secondary     User Workshop	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6532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Welcome!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endParaRPr lang="en-US" sz="1200" dirty="0" smtClean="0">
              <a:latin typeface="+mj-lt"/>
            </a:endParaRPr>
          </a:p>
          <a:p>
            <a:r>
              <a:rPr lang="en-US" sz="1200" dirty="0" smtClean="0">
                <a:latin typeface="+mj-lt"/>
              </a:rPr>
              <a:t>  *Revised 9/16/2014</a:t>
            </a:r>
            <a:endParaRPr lang="en-US" sz="1200" dirty="0">
              <a:latin typeface="+mj-lt"/>
            </a:endParaRPr>
          </a:p>
        </p:txBody>
      </p:sp>
      <p:pic>
        <p:nvPicPr>
          <p:cNvPr id="11" name="Picture 10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399"/>
            <a:ext cx="7924800" cy="13208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Sibling Match</a:t>
            </a:r>
            <a:br>
              <a:rPr lang="en-US" dirty="0" smtClean="0"/>
            </a:b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Aeries CS only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>
              <a:solidFill>
                <a:schemeClr val="accent2"/>
              </a:solidFill>
            </a:endParaRPr>
          </a:p>
        </p:txBody>
      </p:sp>
      <p:pic>
        <p:nvPicPr>
          <p:cNvPr id="10" name="Picture 9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12" name="Content Placeholder 7"/>
          <p:cNvSpPr txBox="1">
            <a:spLocks/>
          </p:cNvSpPr>
          <p:nvPr/>
        </p:nvSpPr>
        <p:spPr>
          <a:xfrm>
            <a:off x="457200" y="2133600"/>
            <a:ext cx="41148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+mj-lt"/>
              </a:rPr>
              <a:t>When using sibling match, be sure to uncheck:</a:t>
            </a:r>
          </a:p>
          <a:p>
            <a:pPr lvl="1"/>
            <a:r>
              <a:rPr lang="en-US" sz="1600" i="1" dirty="0" smtClean="0">
                <a:latin typeface="+mj-lt"/>
              </a:rPr>
              <a:t>User Codes*</a:t>
            </a:r>
          </a:p>
          <a:p>
            <a:pPr lvl="1"/>
            <a:r>
              <a:rPr lang="en-US" sz="1600" dirty="0" smtClean="0">
                <a:latin typeface="+mj-lt"/>
              </a:rPr>
              <a:t>Language Fluency Code</a:t>
            </a:r>
          </a:p>
          <a:p>
            <a:pPr lvl="1"/>
            <a:r>
              <a:rPr lang="en-US" sz="1600" dirty="0" err="1" smtClean="0">
                <a:latin typeface="+mj-lt"/>
              </a:rPr>
              <a:t>Corr</a:t>
            </a:r>
            <a:r>
              <a:rPr lang="en-US" sz="1600" dirty="0" smtClean="0">
                <a:latin typeface="+mj-lt"/>
              </a:rPr>
              <a:t>/Home Language</a:t>
            </a:r>
          </a:p>
          <a:p>
            <a:pPr lvl="1"/>
            <a:r>
              <a:rPr lang="en-US" sz="1600" dirty="0" smtClean="0">
                <a:latin typeface="+mj-lt"/>
              </a:rPr>
              <a:t>Primary Residence</a:t>
            </a:r>
          </a:p>
          <a:p>
            <a:r>
              <a:rPr lang="en-US" sz="2200" dirty="0" smtClean="0">
                <a:latin typeface="+mj-lt"/>
              </a:rPr>
              <a:t>After sibling has been created, please verify all data </a:t>
            </a:r>
          </a:p>
          <a:p>
            <a:r>
              <a:rPr lang="en-US" sz="2200" dirty="0" smtClean="0">
                <a:latin typeface="+mj-lt"/>
              </a:rPr>
              <a:t>Family Key</a:t>
            </a:r>
          </a:p>
          <a:p>
            <a:pPr lvl="1"/>
            <a:r>
              <a:rPr lang="en-US" sz="2000" dirty="0" smtClean="0">
                <a:latin typeface="+mj-lt"/>
              </a:rPr>
              <a:t>Verify all students in same family have same number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5556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* Revised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C:\Users\rrojas\AppData\Local\Temp\SNAGHTML5d12d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62902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Residence/Mailing Address Update</a:t>
            </a:r>
            <a:br>
              <a:rPr lang="en-US" dirty="0" smtClean="0"/>
            </a:b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61865"/>
            <a:ext cx="8229600" cy="457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smtClean="0">
                <a:latin typeface="+mj-lt"/>
              </a:rPr>
              <a:t>Address Change vs. Fixing Bad Data</a:t>
            </a:r>
          </a:p>
          <a:p>
            <a:pPr marL="109728" indent="0">
              <a:buNone/>
            </a:pP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14" name="Content Placeholder 7"/>
          <p:cNvSpPr txBox="1">
            <a:spLocks/>
          </p:cNvSpPr>
          <p:nvPr/>
        </p:nvSpPr>
        <p:spPr>
          <a:xfrm>
            <a:off x="457200" y="25908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</a:rPr>
              <a:t>Aeries will default to Address Change</a:t>
            </a:r>
          </a:p>
          <a:p>
            <a:endParaRPr lang="en-US" sz="4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Address Change – used to update a student’s address when the student moves</a:t>
            </a:r>
          </a:p>
          <a:p>
            <a:pPr>
              <a:buNone/>
            </a:pPr>
            <a:endParaRPr lang="en-US" sz="4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Fixing Bad Data – used only if current address needs to be edited</a:t>
            </a:r>
          </a:p>
          <a:p>
            <a:endParaRPr lang="en-US" sz="4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57200" y="4303382"/>
            <a:ext cx="82296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2000" b="1" dirty="0" smtClean="0">
                <a:latin typeface="+mj-lt"/>
              </a:rPr>
              <a:t>Why is your choice important?</a:t>
            </a:r>
          </a:p>
          <a:p>
            <a:pPr marL="109728" indent="0">
              <a:buFont typeface="Georgia"/>
              <a:buNone/>
            </a:pP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457197" y="4760582"/>
            <a:ext cx="8229600" cy="4051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</a:rPr>
              <a:t>CALPADS is watching!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" y="5257800"/>
            <a:ext cx="7799387" cy="55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9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Residence/Mailing Address Update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solidFill>
                  <a:schemeClr val="accent2"/>
                </a:solidFill>
              </a:rPr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17" name="Content Placeholder 7"/>
          <p:cNvSpPr txBox="1">
            <a:spLocks/>
          </p:cNvSpPr>
          <p:nvPr/>
        </p:nvSpPr>
        <p:spPr>
          <a:xfrm>
            <a:off x="914400" y="4643019"/>
            <a:ext cx="2819400" cy="7723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1800" dirty="0" smtClean="0">
                <a:latin typeface="+mj-lt"/>
              </a:rPr>
              <a:t>NEW dates in CALPADS</a:t>
            </a:r>
            <a:endParaRPr lang="en-US" sz="1800" dirty="0">
              <a:latin typeface="+mj-lt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59" y="2742797"/>
            <a:ext cx="3722688" cy="17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7" y="2743200"/>
            <a:ext cx="3716697" cy="17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1143000" y="2286000"/>
            <a:ext cx="2362202" cy="39136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2000" dirty="0" smtClean="0">
                <a:latin typeface="+mj-lt"/>
              </a:rPr>
              <a:t>Address Change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181600" y="2286000"/>
            <a:ext cx="2362202" cy="39136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2000" dirty="0" smtClean="0">
                <a:latin typeface="+mj-lt"/>
              </a:rPr>
              <a:t>Fixing Bad Data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953000" y="4648200"/>
            <a:ext cx="2819400" cy="7723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1800" dirty="0" smtClean="0">
                <a:latin typeface="+mj-lt"/>
              </a:rPr>
              <a:t>NO changes to CALPADS</a:t>
            </a:r>
            <a:endParaRPr lang="en-US" sz="1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9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Residence/Mailing Address Update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solidFill>
                  <a:schemeClr val="accent2"/>
                </a:solidFill>
              </a:rPr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17" name="Content Placeholder 7"/>
          <p:cNvSpPr txBox="1">
            <a:spLocks/>
          </p:cNvSpPr>
          <p:nvPr/>
        </p:nvSpPr>
        <p:spPr>
          <a:xfrm>
            <a:off x="5791200" y="2514600"/>
            <a:ext cx="2362202" cy="7723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2000" dirty="0" smtClean="0">
                <a:latin typeface="+mj-lt"/>
              </a:rPr>
              <a:t>Address Change</a:t>
            </a:r>
          </a:p>
          <a:p>
            <a:pPr marL="109728" indent="0" algn="ctr">
              <a:buNone/>
            </a:pPr>
            <a:r>
              <a:rPr lang="en-US" sz="1400" dirty="0" smtClean="0">
                <a:latin typeface="+mj-lt"/>
              </a:rPr>
              <a:t>NEW dates in CALPADS</a:t>
            </a:r>
            <a:endParaRPr lang="en-US" sz="1400" dirty="0">
              <a:latin typeface="+mj-lt"/>
            </a:endParaRPr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4953000" y="4267200"/>
            <a:ext cx="2362200" cy="8084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2000" dirty="0" smtClean="0">
                <a:latin typeface="+mj-lt"/>
              </a:rPr>
              <a:t>Fixing Bad Data</a:t>
            </a:r>
          </a:p>
          <a:p>
            <a:pPr marL="109728" indent="0" algn="ctr">
              <a:buNone/>
            </a:pPr>
            <a:r>
              <a:rPr lang="en-US" sz="1400" dirty="0" smtClean="0">
                <a:latin typeface="+mj-lt"/>
              </a:rPr>
              <a:t>NO changes to CALPADS</a:t>
            </a:r>
            <a:endParaRPr lang="en-US" sz="1400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06" y="2286000"/>
            <a:ext cx="5145794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06" y="3977429"/>
            <a:ext cx="4231394" cy="114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9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Residence/Mailing Address Update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solidFill>
                  <a:schemeClr val="accent2"/>
                </a:solidFill>
              </a:rPr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2209800"/>
            <a:ext cx="8229600" cy="3276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2200" dirty="0" smtClean="0">
                <a:latin typeface="+mj-lt"/>
              </a:rPr>
              <a:t>Students Missing Residence School Information</a:t>
            </a:r>
          </a:p>
          <a:p>
            <a:r>
              <a:rPr lang="en-US" sz="1800" dirty="0" smtClean="0">
                <a:latin typeface="+mj-lt"/>
              </a:rPr>
              <a:t>Students should have a Res School in Aeries (except students on Inter-district transfers)</a:t>
            </a:r>
          </a:p>
          <a:p>
            <a:pPr marL="109728" indent="0">
              <a:buNone/>
            </a:pPr>
            <a:endParaRPr lang="en-US" sz="5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Run this query: LIST STU ID NM RS IT IF RS = 0 AND IT = “ “</a:t>
            </a:r>
          </a:p>
          <a:p>
            <a:pPr marL="109728" indent="0">
              <a:buNone/>
            </a:pPr>
            <a:endParaRPr lang="en-US" sz="5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Check address for students who are listed on this query.  They are either:</a:t>
            </a:r>
          </a:p>
          <a:p>
            <a:pPr lvl="1"/>
            <a:r>
              <a:rPr lang="en-US" sz="1600" dirty="0">
                <a:latin typeface="+mj-lt"/>
              </a:rPr>
              <a:t>O</a:t>
            </a:r>
            <a:r>
              <a:rPr lang="en-US" sz="1600" dirty="0" smtClean="0">
                <a:latin typeface="+mj-lt"/>
              </a:rPr>
              <a:t>n an inter-district transfer and missing their Transfer Info. (Araceli Zavala) </a:t>
            </a:r>
            <a:r>
              <a:rPr lang="en-US" sz="1600" u="sng" dirty="0" smtClean="0">
                <a:latin typeface="+mj-lt"/>
              </a:rPr>
              <a:t>OR</a:t>
            </a:r>
          </a:p>
          <a:p>
            <a:pPr lvl="1"/>
            <a:r>
              <a:rPr lang="en-US" sz="1600" dirty="0" smtClean="0">
                <a:latin typeface="+mj-lt"/>
              </a:rPr>
              <a:t>There was a data entry error when entering/editing an address</a:t>
            </a:r>
          </a:p>
          <a:p>
            <a:pPr marL="411480" lvl="1" indent="0">
              <a:buNone/>
            </a:pPr>
            <a:endParaRPr lang="en-US" sz="5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These students’ information must be corrected!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Contacts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093" y="167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Student Data 1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1" name="Picture 10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5232400" cy="146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67669"/>
            <a:ext cx="5232400" cy="101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7"/>
          <p:cNvSpPr txBox="1">
            <a:spLocks/>
          </p:cNvSpPr>
          <p:nvPr/>
        </p:nvSpPr>
        <p:spPr>
          <a:xfrm>
            <a:off x="990600" y="3044733"/>
            <a:ext cx="1676401" cy="4610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2000" dirty="0" smtClean="0">
                <a:latin typeface="+mj-lt"/>
              </a:rPr>
              <a:t>Aeries CS</a:t>
            </a:r>
            <a:endParaRPr lang="en-US" sz="1200" dirty="0">
              <a:latin typeface="+mj-lt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980846" y="4693553"/>
            <a:ext cx="1676401" cy="4610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2000" dirty="0" smtClean="0">
                <a:latin typeface="+mj-lt"/>
              </a:rPr>
              <a:t>Aeries.NET</a:t>
            </a:r>
            <a:endParaRPr lang="en-US" sz="1200" dirty="0">
              <a:latin typeface="+mj-lt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2061865"/>
            <a:ext cx="8229600" cy="457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smtClean="0">
                <a:latin typeface="+mj-lt"/>
              </a:rPr>
              <a:t>Use these fields to list most important phone numbers</a:t>
            </a:r>
          </a:p>
          <a:p>
            <a:pPr marL="109728" indent="0">
              <a:buNone/>
            </a:pP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9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Contact Entry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solidFill>
                  <a:schemeClr val="accent2"/>
                </a:solidFill>
              </a:rPr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2209800"/>
            <a:ext cx="4419600" cy="3276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+mj-lt"/>
              </a:rPr>
              <a:t>Aeries CS</a:t>
            </a:r>
          </a:p>
          <a:p>
            <a:pPr lvl="1"/>
            <a:r>
              <a:rPr lang="en-US" sz="1600" dirty="0" smtClean="0">
                <a:latin typeface="+mj-lt"/>
              </a:rPr>
              <a:t>Open Contacts</a:t>
            </a:r>
          </a:p>
          <a:p>
            <a:pPr lvl="1"/>
            <a:r>
              <a:rPr lang="en-US" sz="1600" dirty="0" smtClean="0">
                <a:latin typeface="+mj-lt"/>
              </a:rPr>
              <a:t>Highlight the person you’d like to assign as a Primary Contact</a:t>
            </a:r>
          </a:p>
          <a:p>
            <a:pPr lvl="1"/>
            <a:r>
              <a:rPr lang="en-US" sz="1600" dirty="0" smtClean="0">
                <a:latin typeface="+mj-lt"/>
              </a:rPr>
              <a:t>Click on </a:t>
            </a:r>
            <a:r>
              <a:rPr lang="en-US" sz="1600" u="sng" dirty="0" smtClean="0">
                <a:latin typeface="+mj-lt"/>
              </a:rPr>
              <a:t>L</a:t>
            </a:r>
            <a:r>
              <a:rPr lang="en-US" sz="1600" dirty="0" smtClean="0">
                <a:latin typeface="+mj-lt"/>
              </a:rPr>
              <a:t>ink (bottom right)</a:t>
            </a:r>
          </a:p>
          <a:p>
            <a:pPr lvl="1"/>
            <a:r>
              <a:rPr lang="en-US" sz="1600" dirty="0" smtClean="0">
                <a:latin typeface="+mj-lt"/>
              </a:rPr>
              <a:t>Choose Field (#) you would like to assign</a:t>
            </a:r>
          </a:p>
          <a:p>
            <a:pPr lvl="1"/>
            <a:r>
              <a:rPr lang="en-US" sz="1600" dirty="0" smtClean="0">
                <a:latin typeface="+mj-lt"/>
              </a:rPr>
              <a:t>Description field can be edited</a:t>
            </a:r>
          </a:p>
          <a:p>
            <a:pPr lvl="1"/>
            <a:endParaRPr lang="en-US" sz="1600" dirty="0" smtClean="0">
              <a:latin typeface="+mj-lt"/>
            </a:endParaRPr>
          </a:p>
          <a:p>
            <a:pPr marL="411480" lvl="1" indent="0">
              <a:buNone/>
            </a:pPr>
            <a:endParaRPr lang="en-US" sz="2000" dirty="0" smtClean="0">
              <a:latin typeface="+mj-lt"/>
            </a:endParaRPr>
          </a:p>
          <a:p>
            <a:pPr lvl="1"/>
            <a:endParaRPr lang="en-US" sz="2000" dirty="0" smtClean="0"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32" y="2286000"/>
            <a:ext cx="339679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5181600" cy="6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228600" y="5486400"/>
            <a:ext cx="1676401" cy="4610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2000" dirty="0" smtClean="0">
                <a:latin typeface="+mj-lt"/>
              </a:rPr>
              <a:t>Stu Data 1</a:t>
            </a:r>
            <a:endParaRPr lang="en-US" sz="12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9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Contact Entry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solidFill>
                  <a:schemeClr val="accent2"/>
                </a:solidFill>
              </a:rPr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2209800"/>
            <a:ext cx="4419600" cy="3276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+mj-lt"/>
              </a:rPr>
              <a:t>Aeries.NET</a:t>
            </a:r>
          </a:p>
          <a:p>
            <a:pPr lvl="1"/>
            <a:r>
              <a:rPr lang="en-US" sz="1500" dirty="0" smtClean="0">
                <a:latin typeface="+mj-lt"/>
              </a:rPr>
              <a:t>Click on Primary Contact 1 or 2 from Student Data 1</a:t>
            </a:r>
          </a:p>
          <a:p>
            <a:pPr lvl="1"/>
            <a:r>
              <a:rPr lang="en-US" sz="1500" dirty="0" smtClean="0">
                <a:latin typeface="+mj-lt"/>
              </a:rPr>
              <a:t>Highlight the person you’d like to assign as a Primary Contact</a:t>
            </a:r>
          </a:p>
          <a:p>
            <a:pPr lvl="1"/>
            <a:r>
              <a:rPr lang="en-US" sz="1500" dirty="0" smtClean="0">
                <a:latin typeface="+mj-lt"/>
              </a:rPr>
              <a:t>Click on </a:t>
            </a:r>
            <a:r>
              <a:rPr lang="en-US" sz="1500" u="sng" dirty="0" smtClean="0">
                <a:latin typeface="+mj-lt"/>
              </a:rPr>
              <a:t>L</a:t>
            </a:r>
            <a:r>
              <a:rPr lang="en-US" sz="1500" dirty="0" smtClean="0">
                <a:latin typeface="+mj-lt"/>
              </a:rPr>
              <a:t>ink (bottom right)</a:t>
            </a:r>
          </a:p>
          <a:p>
            <a:pPr lvl="1"/>
            <a:r>
              <a:rPr lang="en-US" sz="1500" dirty="0" smtClean="0">
                <a:latin typeface="+mj-lt"/>
              </a:rPr>
              <a:t>Choose Field (#) you would like to assign</a:t>
            </a:r>
          </a:p>
          <a:p>
            <a:pPr lvl="1"/>
            <a:r>
              <a:rPr lang="en-US" sz="1500" dirty="0" smtClean="0">
                <a:latin typeface="+mj-lt"/>
              </a:rPr>
              <a:t>Description field can be edited</a:t>
            </a:r>
          </a:p>
          <a:p>
            <a:pPr lvl="1"/>
            <a:endParaRPr lang="en-US" sz="1600" dirty="0" smtClean="0">
              <a:latin typeface="+mj-lt"/>
            </a:endParaRPr>
          </a:p>
          <a:p>
            <a:pPr marL="411480" lvl="1" indent="0">
              <a:buNone/>
            </a:pPr>
            <a:endParaRPr lang="en-US" sz="2000" dirty="0" smtClean="0">
              <a:latin typeface="+mj-lt"/>
            </a:endParaRPr>
          </a:p>
          <a:p>
            <a:pPr lvl="1"/>
            <a:endParaRPr lang="en-US" sz="2000" dirty="0" smtClean="0"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5120"/>
            <a:ext cx="4006739" cy="121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55189"/>
            <a:ext cx="5076825" cy="179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381000" y="4724400"/>
            <a:ext cx="1676401" cy="4610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2000" dirty="0" smtClean="0">
                <a:latin typeface="+mj-lt"/>
              </a:rPr>
              <a:t>Stu Data 1</a:t>
            </a:r>
            <a:endParaRPr lang="en-US" sz="12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9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 Table Maintenance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solidFill>
                  <a:schemeClr val="accent2"/>
                </a:solidFill>
              </a:rPr>
              <a:t>Things to remember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2209800"/>
            <a:ext cx="7696200" cy="44958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i="1" dirty="0" smtClean="0">
                <a:latin typeface="+mj-lt"/>
              </a:rPr>
              <a:t>Teachers in your 14-15 teacher table that are no                  longer physically on campus and DID NOT start teaching this school year can be deleted or inactivated*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latin typeface="+mj-lt"/>
              </a:rPr>
              <a:t>DO NOT delete/inactivate Teacher 0</a:t>
            </a:r>
          </a:p>
          <a:p>
            <a:pPr>
              <a:lnSpc>
                <a:spcPct val="110000"/>
              </a:lnSpc>
            </a:pPr>
            <a:r>
              <a:rPr lang="en-US" sz="1900" dirty="0" smtClean="0">
                <a:latin typeface="+mj-lt"/>
              </a:rPr>
              <a:t>No teacher names of Vacancy, Science Teacher, 3</a:t>
            </a:r>
            <a:r>
              <a:rPr lang="en-US" sz="1900" baseline="30000" dirty="0" smtClean="0">
                <a:latin typeface="+mj-lt"/>
              </a:rPr>
              <a:t>rd</a:t>
            </a:r>
            <a:r>
              <a:rPr lang="en-US" sz="1900" dirty="0" smtClean="0">
                <a:latin typeface="+mj-lt"/>
              </a:rPr>
              <a:t> Grade Teacher</a:t>
            </a:r>
          </a:p>
          <a:p>
            <a:r>
              <a:rPr lang="en-US" sz="1900" dirty="0" smtClean="0">
                <a:latin typeface="+mj-lt"/>
              </a:rPr>
              <a:t>Any staff member, including Classified, can have a teacher record</a:t>
            </a:r>
          </a:p>
          <a:p>
            <a:pPr lvl="1"/>
            <a:r>
              <a:rPr lang="en-US" sz="1900" dirty="0" smtClean="0">
                <a:latin typeface="+mj-lt"/>
              </a:rPr>
              <a:t>Used for Assertive Discipline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latin typeface="+mj-lt"/>
              </a:rPr>
              <a:t>All </a:t>
            </a:r>
            <a:r>
              <a:rPr lang="en-US" sz="1900" u="sng" dirty="0" smtClean="0">
                <a:latin typeface="+mj-lt"/>
              </a:rPr>
              <a:t>certificated</a:t>
            </a:r>
            <a:r>
              <a:rPr lang="en-US" sz="1900" dirty="0" smtClean="0">
                <a:latin typeface="+mj-lt"/>
              </a:rPr>
              <a:t> staff should have Staff ID number populated</a:t>
            </a:r>
          </a:p>
          <a:p>
            <a:pPr>
              <a:lnSpc>
                <a:spcPct val="110000"/>
              </a:lnSpc>
            </a:pPr>
            <a:r>
              <a:rPr lang="en-US" sz="1900" dirty="0" smtClean="0">
                <a:latin typeface="+mj-lt"/>
              </a:rPr>
              <a:t>Teachers that do not have students assigned, use Website field to enter Job Title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latin typeface="+mj-lt"/>
              </a:rPr>
              <a:t>Special Ed teachers = 800’s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latin typeface="+mj-lt"/>
              </a:rPr>
              <a:t>Home Hospital teachers = 500’s</a:t>
            </a:r>
          </a:p>
          <a:p>
            <a:pPr marL="411480" lvl="1" indent="0">
              <a:buNone/>
            </a:pPr>
            <a:endParaRPr lang="en-US" sz="1800" dirty="0" smtClean="0">
              <a:latin typeface="+mj-lt"/>
            </a:endParaRPr>
          </a:p>
          <a:p>
            <a:pPr lvl="1"/>
            <a:endParaRPr lang="en-US" sz="1800" dirty="0" smtClean="0">
              <a:latin typeface="+mj-lt"/>
            </a:endParaRPr>
          </a:p>
        </p:txBody>
      </p:sp>
      <p:pic>
        <p:nvPicPr>
          <p:cNvPr id="1027" name="Picture 3" descr="C:\Users\Chio\AppData\Local\Microsoft\Windows\Temporary Internet Files\Content.IE5\WFG3HGJF\MP90040948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912" y="838200"/>
            <a:ext cx="2404056" cy="160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55556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* Revised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9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 Table Maintenance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solidFill>
                  <a:schemeClr val="accent2"/>
                </a:solidFill>
              </a:rPr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52" y="2209800"/>
            <a:ext cx="6580187" cy="120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1300752" y="4653429"/>
            <a:ext cx="855609" cy="4610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2000" dirty="0" smtClean="0">
                <a:latin typeface="+mj-lt"/>
              </a:rPr>
              <a:t>.NET</a:t>
            </a:r>
            <a:endParaRPr lang="en-US" sz="1200" dirty="0">
              <a:latin typeface="+mj-lt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79961" y="2581413"/>
            <a:ext cx="896991" cy="4610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2000" dirty="0" smtClean="0">
                <a:latin typeface="+mj-lt"/>
              </a:rPr>
              <a:t>CS</a:t>
            </a:r>
            <a:endParaRPr lang="en-US" sz="1200" dirty="0"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60" y="3817957"/>
            <a:ext cx="5376327" cy="213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radbusinessassociation.files.wordpress.com/2012/05/agend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2986997" cy="32100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5029200" cy="4151376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j-lt"/>
              </a:rPr>
              <a:t>Home Language Survey (Carmel</a:t>
            </a:r>
            <a:r>
              <a:rPr lang="en-US" sz="2100" dirty="0" smtClean="0">
                <a:latin typeface="+mj-lt"/>
              </a:rPr>
              <a:t>)</a:t>
            </a:r>
          </a:p>
          <a:p>
            <a:pPr lvl="0"/>
            <a:r>
              <a:rPr lang="en-US" sz="2100" dirty="0" smtClean="0">
                <a:latin typeface="+mj-lt"/>
              </a:rPr>
              <a:t>191 Homeless Program Data </a:t>
            </a:r>
            <a:r>
              <a:rPr lang="en-US" sz="2100" dirty="0" smtClean="0">
                <a:latin typeface="+mj-lt"/>
              </a:rPr>
              <a:t>Entry*</a:t>
            </a:r>
            <a:endParaRPr lang="en-US" sz="2100" dirty="0" smtClean="0">
              <a:latin typeface="+mj-lt"/>
            </a:endParaRPr>
          </a:p>
          <a:p>
            <a:pPr lvl="0"/>
            <a:r>
              <a:rPr lang="en-US" sz="2100" dirty="0" smtClean="0">
                <a:latin typeface="+mj-lt"/>
              </a:rPr>
              <a:t>Birth Certificates </a:t>
            </a:r>
            <a:r>
              <a:rPr lang="en-US" sz="2100" dirty="0">
                <a:latin typeface="+mj-lt"/>
              </a:rPr>
              <a:t>and </a:t>
            </a:r>
            <a:r>
              <a:rPr lang="en-US" sz="2100" dirty="0" smtClean="0">
                <a:latin typeface="+mj-lt"/>
              </a:rPr>
              <a:t>Aeries</a:t>
            </a:r>
          </a:p>
          <a:p>
            <a:pPr lvl="0"/>
            <a:r>
              <a:rPr lang="en-US" sz="2100" dirty="0" smtClean="0">
                <a:latin typeface="+mj-lt"/>
              </a:rPr>
              <a:t>TS Website</a:t>
            </a:r>
          </a:p>
          <a:p>
            <a:r>
              <a:rPr lang="en-US" sz="2100" dirty="0" smtClean="0">
                <a:latin typeface="+mj-lt"/>
              </a:rPr>
              <a:t>Exit Guide</a:t>
            </a:r>
          </a:p>
          <a:p>
            <a:r>
              <a:rPr lang="en-US" sz="2100" dirty="0" smtClean="0">
                <a:latin typeface="+mj-lt"/>
              </a:rPr>
              <a:t>Enrollment Checklist</a:t>
            </a:r>
          </a:p>
          <a:p>
            <a:r>
              <a:rPr lang="en-US" sz="2100" dirty="0" smtClean="0">
                <a:latin typeface="+mj-lt"/>
              </a:rPr>
              <a:t>Sibling </a:t>
            </a:r>
            <a:r>
              <a:rPr lang="en-US" sz="2100" dirty="0" smtClean="0">
                <a:latin typeface="+mj-lt"/>
              </a:rPr>
              <a:t>Match*</a:t>
            </a:r>
            <a:endParaRPr lang="en-US" sz="2100" dirty="0" smtClean="0">
              <a:latin typeface="+mj-lt"/>
            </a:endParaRPr>
          </a:p>
          <a:p>
            <a:r>
              <a:rPr lang="en-US" sz="2100" dirty="0" smtClean="0">
                <a:latin typeface="+mj-lt"/>
              </a:rPr>
              <a:t>Residence/Mailing Address Update</a:t>
            </a:r>
          </a:p>
          <a:p>
            <a:pPr lvl="0"/>
            <a:r>
              <a:rPr lang="en-US" sz="2100" dirty="0">
                <a:latin typeface="+mj-lt"/>
              </a:rPr>
              <a:t>Primary Contact Entry</a:t>
            </a:r>
          </a:p>
          <a:p>
            <a:r>
              <a:rPr lang="en-US" sz="2100" dirty="0" smtClean="0">
                <a:latin typeface="+mj-lt"/>
              </a:rPr>
              <a:t>Teacher </a:t>
            </a:r>
            <a:r>
              <a:rPr lang="en-US" sz="2100" dirty="0" smtClean="0">
                <a:latin typeface="+mj-lt"/>
              </a:rPr>
              <a:t>Table Maintenance (Fall </a:t>
            </a:r>
            <a:r>
              <a:rPr lang="en-US" sz="2100" dirty="0" smtClean="0">
                <a:latin typeface="+mj-lt"/>
              </a:rPr>
              <a:t>1</a:t>
            </a:r>
            <a:r>
              <a:rPr lang="en-US" sz="2100" dirty="0" smtClean="0">
                <a:latin typeface="+mj-lt"/>
              </a:rPr>
              <a:t>)*</a:t>
            </a:r>
          </a:p>
          <a:p>
            <a:r>
              <a:rPr lang="en-US" sz="2100" dirty="0" smtClean="0">
                <a:latin typeface="+mj-lt"/>
              </a:rPr>
              <a:t>Other </a:t>
            </a:r>
            <a:r>
              <a:rPr lang="en-US" sz="2100" dirty="0">
                <a:latin typeface="+mj-lt"/>
              </a:rPr>
              <a:t>Programs in </a:t>
            </a:r>
            <a:r>
              <a:rPr lang="en-US" sz="2100" dirty="0" smtClean="0">
                <a:latin typeface="+mj-lt"/>
              </a:rPr>
              <a:t>Aeries*</a:t>
            </a:r>
            <a:endParaRPr lang="en-US" sz="2100" dirty="0">
              <a:latin typeface="+mj-lt"/>
            </a:endParaRPr>
          </a:p>
          <a:p>
            <a:pPr lvl="0"/>
            <a:endParaRPr lang="en-US" sz="2100" dirty="0" smtClean="0">
              <a:latin typeface="+mj-lt"/>
            </a:endParaRPr>
          </a:p>
          <a:p>
            <a:pPr lvl="0"/>
            <a:endParaRPr lang="en-US" sz="1800" dirty="0" smtClean="0">
              <a:latin typeface="+mj-lt"/>
            </a:endParaRPr>
          </a:p>
          <a:p>
            <a:pPr lvl="0"/>
            <a:endParaRPr lang="en-US" sz="1800" dirty="0" smtClean="0">
              <a:latin typeface="+mj-lt"/>
            </a:endParaRPr>
          </a:p>
          <a:p>
            <a:pPr lvl="0"/>
            <a:endParaRPr lang="en-US" sz="1800" dirty="0" smtClean="0">
              <a:latin typeface="+mj-lt"/>
            </a:endParaRPr>
          </a:p>
          <a:p>
            <a:pPr lvl="0"/>
            <a:endParaRPr lang="en-US" sz="1800" dirty="0">
              <a:latin typeface="+mj-lt"/>
            </a:endParaRPr>
          </a:p>
          <a:p>
            <a:endParaRPr lang="en-US" sz="1800" dirty="0" smtClean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8" name="Picture 7" descr="Technology Servi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9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 Programs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1752600"/>
            <a:ext cx="5181600" cy="4572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+mj-lt"/>
              </a:rPr>
              <a:t>All levels</a:t>
            </a:r>
          </a:p>
          <a:p>
            <a:pPr lvl="1"/>
            <a:r>
              <a:rPr lang="en-US" sz="2100" i="1" dirty="0">
                <a:solidFill>
                  <a:srgbClr val="FF0000"/>
                </a:solidFill>
                <a:latin typeface="+mj-lt"/>
              </a:rPr>
              <a:t>~</a:t>
            </a:r>
            <a:r>
              <a:rPr lang="en-US" sz="2100" i="1" dirty="0" smtClean="0">
                <a:solidFill>
                  <a:srgbClr val="FF0000"/>
                </a:solidFill>
                <a:latin typeface="+mj-lt"/>
              </a:rPr>
              <a:t>504 </a:t>
            </a:r>
            <a:r>
              <a:rPr lang="en-US" sz="2100" i="1" dirty="0" smtClean="0">
                <a:solidFill>
                  <a:srgbClr val="FF0000"/>
                </a:solidFill>
                <a:latin typeface="+mj-lt"/>
              </a:rPr>
              <a:t>Accommodation Plan (101)</a:t>
            </a:r>
          </a:p>
          <a:p>
            <a:pPr lvl="1"/>
            <a:r>
              <a:rPr lang="en-US" sz="21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Foster Program (190</a:t>
            </a:r>
            <a:r>
              <a:rPr lang="en-US" sz="21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)*</a:t>
            </a:r>
            <a:endParaRPr lang="en-US" sz="1900" i="1" baseline="300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en-US" sz="2100" i="1" dirty="0">
                <a:solidFill>
                  <a:srgbClr val="FF0000"/>
                </a:solidFill>
                <a:latin typeface="+mj-lt"/>
              </a:rPr>
              <a:t>~</a:t>
            </a:r>
            <a:r>
              <a:rPr lang="en-US" sz="2100" i="1" dirty="0" smtClean="0">
                <a:solidFill>
                  <a:srgbClr val="FF0000"/>
                </a:solidFill>
                <a:latin typeface="+mj-lt"/>
              </a:rPr>
              <a:t>Homeless </a:t>
            </a:r>
            <a:r>
              <a:rPr lang="en-US" sz="2100" i="1" dirty="0" smtClean="0">
                <a:solidFill>
                  <a:srgbClr val="FF0000"/>
                </a:solidFill>
                <a:latin typeface="+mj-lt"/>
              </a:rPr>
              <a:t>Program (191)</a:t>
            </a:r>
          </a:p>
          <a:p>
            <a:r>
              <a:rPr lang="en-US" sz="2600" dirty="0" smtClean="0">
                <a:latin typeface="+mj-lt"/>
              </a:rPr>
              <a:t>Elementary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DLI Program (DLI)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+mj-lt"/>
              </a:rPr>
              <a:t>~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Transitional 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Kindergarten (185)</a:t>
            </a:r>
          </a:p>
          <a:p>
            <a:r>
              <a:rPr lang="en-US" sz="2600" dirty="0" smtClean="0">
                <a:latin typeface="+mj-lt"/>
              </a:rPr>
              <a:t>Secondary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ASB (810)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AVID (160)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Cal-SAFE (162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*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+mj-lt"/>
              </a:rPr>
              <a:t>~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California 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Partnership Academy (113)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CSF (815)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+mj-lt"/>
              </a:rPr>
              <a:t>~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Opportunity </a:t>
            </a:r>
            <a:r>
              <a:rPr lang="en-US" sz="2000" i="1" dirty="0">
                <a:solidFill>
                  <a:srgbClr val="FF0000"/>
                </a:solidFill>
                <a:latin typeface="+mj-lt"/>
              </a:rPr>
              <a:t>(108)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Puente (850)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ROTC (860/862/864/866)</a:t>
            </a:r>
          </a:p>
          <a:p>
            <a:pPr lvl="1"/>
            <a:endParaRPr lang="en-US" sz="18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marL="411480" lvl="1" indent="0">
              <a:buNone/>
            </a:pPr>
            <a:endParaRPr lang="en-US" sz="2000" dirty="0" smtClean="0">
              <a:latin typeface="+mj-lt"/>
            </a:endParaRPr>
          </a:p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286000"/>
            <a:ext cx="23622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FF0000"/>
                </a:solidFill>
                <a:latin typeface="+mj-lt"/>
              </a:rPr>
              <a:t>~</a:t>
            </a:r>
            <a:r>
              <a:rPr lang="en-US" sz="3000" i="1" dirty="0" smtClean="0">
                <a:solidFill>
                  <a:srgbClr val="FF0000"/>
                </a:solidFill>
                <a:latin typeface="+mj-lt"/>
              </a:rPr>
              <a:t>CALPADS </a:t>
            </a:r>
            <a:r>
              <a:rPr lang="en-US" sz="3000" i="1" dirty="0" smtClean="0">
                <a:solidFill>
                  <a:srgbClr val="FF0000"/>
                </a:solidFill>
                <a:latin typeface="+mj-lt"/>
              </a:rPr>
              <a:t>Programs</a:t>
            </a:r>
          </a:p>
          <a:p>
            <a:r>
              <a:rPr lang="en-US" sz="2000" dirty="0" smtClean="0">
                <a:latin typeface="+mj-lt"/>
              </a:rPr>
              <a:t>Be sure to use     </a:t>
            </a:r>
            <a:r>
              <a:rPr lang="en-US" sz="2000" dirty="0" err="1" smtClean="0">
                <a:latin typeface="+mj-lt"/>
              </a:rPr>
              <a:t>Prog</a:t>
            </a:r>
            <a:r>
              <a:rPr lang="en-US" sz="2000" dirty="0" smtClean="0">
                <a:latin typeface="+mj-lt"/>
              </a:rPr>
              <a:t>. Participation Start/End Dates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5556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* Revised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199" y="5943600"/>
            <a:ext cx="6858000" cy="369332"/>
          </a:xfrm>
          <a:prstGeom prst="rect">
            <a:avLst/>
          </a:prstGeom>
          <a:solidFill>
            <a:srgbClr val="8F99E5"/>
          </a:solidFill>
          <a:ln w="12700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If you need assistance, please open a work </a:t>
            </a:r>
            <a:r>
              <a:rPr lang="en-US" dirty="0" smtClean="0">
                <a:latin typeface="+mj-lt"/>
              </a:rPr>
              <a:t>order  </a:t>
            </a:r>
            <a:r>
              <a:rPr lang="en-US" dirty="0" smtClean="0">
                <a:latin typeface="+mj-lt"/>
                <a:sym typeface="Wingdings" pitchFamily="2" charset="2"/>
              </a:rPr>
              <a:t></a:t>
            </a:r>
            <a:endParaRPr lang="en-US" dirty="0">
              <a:latin typeface="+mj-lt"/>
            </a:endParaRPr>
          </a:p>
        </p:txBody>
      </p:sp>
      <p:pic>
        <p:nvPicPr>
          <p:cNvPr id="8" name="Picture 7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pic>
        <p:nvPicPr>
          <p:cNvPr id="2" name="Picture 2" descr="http://theottaviogroup.com/wp-content/uploads/2014/04/knowledge-transfer-im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20" y="781094"/>
            <a:ext cx="4392359" cy="313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fundchat.org/wp-content/uploads/2013/12/Thankyo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79" y="3919202"/>
            <a:ext cx="2362200" cy="17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66700" y="2473373"/>
            <a:ext cx="8610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To Open a Work </a:t>
            </a:r>
            <a:r>
              <a:rPr lang="en-US" dirty="0">
                <a:latin typeface="+mj-lt"/>
              </a:rPr>
              <a:t>O</a:t>
            </a:r>
            <a:r>
              <a:rPr lang="en-US" dirty="0" smtClean="0">
                <a:latin typeface="+mj-lt"/>
              </a:rPr>
              <a:t>rder or for General Support: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+mj-lt"/>
                <a:hlinkClick r:id="rId3"/>
              </a:rPr>
              <a:t>http://nisworks/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Extension 81099 </a:t>
            </a:r>
          </a:p>
          <a:p>
            <a:r>
              <a:rPr lang="en-US" dirty="0" smtClean="0">
                <a:latin typeface="+mj-lt"/>
              </a:rPr>
              <a:t>To Enroll in Technology Services Support Training:</a:t>
            </a:r>
          </a:p>
          <a:p>
            <a:pPr lvl="1"/>
            <a:r>
              <a:rPr lang="en-US" dirty="0" smtClean="0">
                <a:latin typeface="+mj-lt"/>
                <a:hlinkClick r:id="rId4"/>
              </a:rPr>
              <a:t>https://remote.rusd.k12.ca.us/TechnologyTraining/</a:t>
            </a:r>
            <a:endParaRPr lang="en-US" dirty="0" smtClean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04" y="1524000"/>
            <a:ext cx="8229600" cy="8055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Help Desk Support &amp; Training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7504" y="4835573"/>
            <a:ext cx="8610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To Access Aeries Documentation: </a:t>
            </a:r>
          </a:p>
          <a:p>
            <a:pPr lvl="1"/>
            <a:r>
              <a:rPr lang="en-US" dirty="0">
                <a:latin typeface="+mj-lt"/>
                <a:hlinkClick r:id="rId5"/>
              </a:rPr>
              <a:t>http://ts.rusd.edu</a:t>
            </a:r>
            <a:r>
              <a:rPr lang="en-US" dirty="0" smtClean="0">
                <a:latin typeface="+mj-lt"/>
                <a:hlinkClick r:id="rId5"/>
              </a:rPr>
              <a:t>/</a:t>
            </a:r>
            <a:endParaRPr lang="en-US" dirty="0" smtClean="0">
              <a:latin typeface="+mj-lt"/>
            </a:endParaRPr>
          </a:p>
          <a:p>
            <a:pPr lvl="2"/>
            <a:r>
              <a:rPr lang="en-US" sz="1800" dirty="0" smtClean="0">
                <a:latin typeface="+mj-lt"/>
              </a:rPr>
              <a:t>Documentation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&gt;</a:t>
            </a:r>
            <a:r>
              <a:rPr lang="en-US" sz="1800" dirty="0" smtClean="0">
                <a:latin typeface="+mj-lt"/>
              </a:rPr>
              <a:t>Aeries Student Systems</a:t>
            </a:r>
          </a:p>
        </p:txBody>
      </p:sp>
      <p:pic>
        <p:nvPicPr>
          <p:cNvPr id="9" name="Picture 8" descr="Technology Servic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191 Homeless Program</a:t>
            </a:r>
            <a:r>
              <a:rPr lang="en-US" sz="22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7321" y="1600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Aeries CS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6" y="2362200"/>
            <a:ext cx="5149128" cy="25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00800" y="2719120"/>
            <a:ext cx="2209800" cy="1877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+mj-lt"/>
              </a:rPr>
              <a:t>Required Data</a:t>
            </a:r>
          </a:p>
          <a:p>
            <a:r>
              <a:rPr lang="en-US" sz="1400" dirty="0" smtClean="0">
                <a:latin typeface="+mj-lt"/>
              </a:rPr>
              <a:t>1. Program Code</a:t>
            </a:r>
          </a:p>
          <a:p>
            <a:r>
              <a:rPr lang="en-US" sz="1400" dirty="0" smtClean="0">
                <a:latin typeface="+mj-lt"/>
              </a:rPr>
              <a:t>2. Dwelling Type</a:t>
            </a:r>
          </a:p>
          <a:p>
            <a:r>
              <a:rPr lang="en-US" sz="1400" dirty="0" smtClean="0">
                <a:latin typeface="+mj-lt"/>
              </a:rPr>
              <a:t>3. Runaway</a:t>
            </a:r>
          </a:p>
          <a:p>
            <a:r>
              <a:rPr lang="en-US" sz="1400" dirty="0" smtClean="0">
                <a:latin typeface="+mj-lt"/>
              </a:rPr>
              <a:t>4. Unaccompanied Youth</a:t>
            </a:r>
          </a:p>
          <a:p>
            <a:r>
              <a:rPr lang="en-US" sz="1400" dirty="0" smtClean="0">
                <a:latin typeface="+mj-lt"/>
              </a:rPr>
              <a:t>5. </a:t>
            </a:r>
            <a:r>
              <a:rPr lang="en-US" sz="1400" dirty="0" err="1" smtClean="0">
                <a:latin typeface="+mj-lt"/>
              </a:rPr>
              <a:t>Prog</a:t>
            </a:r>
            <a:r>
              <a:rPr lang="en-US" sz="1400" dirty="0" smtClean="0">
                <a:latin typeface="+mj-lt"/>
              </a:rPr>
              <a:t> Start Date</a:t>
            </a:r>
          </a:p>
          <a:p>
            <a:r>
              <a:rPr lang="en-US" sz="1400" dirty="0" smtClean="0">
                <a:latin typeface="+mj-lt"/>
              </a:rPr>
              <a:t>6. School</a:t>
            </a:r>
          </a:p>
          <a:p>
            <a:r>
              <a:rPr lang="en-US" sz="1400" dirty="0" smtClean="0">
                <a:latin typeface="+mj-lt"/>
              </a:rPr>
              <a:t>7. Red Flag</a:t>
            </a:r>
            <a:endParaRPr lang="en-US" sz="1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500" y="5181600"/>
            <a:ext cx="74676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191 Code must be entered for Dwelling Type, Runaway, and Unaccompanied Youth options    to become available</a:t>
            </a:r>
          </a:p>
          <a:p>
            <a:endParaRPr lang="en-US" sz="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All highlighted fields must be populated for CALPADS</a:t>
            </a:r>
          </a:p>
          <a:p>
            <a:endParaRPr lang="en-US" sz="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 smtClean="0">
                <a:solidFill>
                  <a:srgbClr val="FF0000"/>
                </a:solidFill>
                <a:latin typeface="+mj-lt"/>
              </a:rPr>
              <a:t>Prg</a:t>
            </a:r>
            <a:r>
              <a:rPr lang="en-US" sz="1300" dirty="0" smtClean="0">
                <a:solidFill>
                  <a:srgbClr val="FF0000"/>
                </a:solidFill>
                <a:latin typeface="+mj-lt"/>
              </a:rPr>
              <a:t> End Date </a:t>
            </a:r>
            <a:r>
              <a:rPr lang="en-US" sz="1300" u="sng" dirty="0" smtClean="0">
                <a:solidFill>
                  <a:srgbClr val="FF0000"/>
                </a:solidFill>
                <a:latin typeface="+mj-lt"/>
              </a:rPr>
              <a:t>must</a:t>
            </a:r>
            <a:r>
              <a:rPr lang="en-US" sz="1300" dirty="0" smtClean="0">
                <a:solidFill>
                  <a:srgbClr val="FF0000"/>
                </a:solidFill>
                <a:latin typeface="+mj-lt"/>
              </a:rPr>
              <a:t> be entered for students who move!</a:t>
            </a:r>
          </a:p>
          <a:p>
            <a:endParaRPr lang="en-US" sz="500" dirty="0" smtClean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191 Homeless Program</a:t>
            </a:r>
            <a:r>
              <a:rPr lang="en-US" sz="22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7321" y="1600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Aeries.NET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2674203"/>
            <a:ext cx="2438400" cy="16619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+mj-lt"/>
              </a:rPr>
              <a:t>Required Data</a:t>
            </a:r>
          </a:p>
          <a:p>
            <a:r>
              <a:rPr lang="en-US" sz="1400" dirty="0" smtClean="0">
                <a:latin typeface="+mj-lt"/>
              </a:rPr>
              <a:t>1. Red Flag</a:t>
            </a:r>
          </a:p>
          <a:p>
            <a:r>
              <a:rPr lang="en-US" sz="1400" dirty="0" smtClean="0">
                <a:latin typeface="+mj-lt"/>
              </a:rPr>
              <a:t>2. Program Code</a:t>
            </a:r>
          </a:p>
          <a:p>
            <a:r>
              <a:rPr lang="en-US" sz="1400" dirty="0" smtClean="0">
                <a:latin typeface="+mj-lt"/>
              </a:rPr>
              <a:t>3. Participation Start Date</a:t>
            </a:r>
          </a:p>
          <a:p>
            <a:r>
              <a:rPr lang="en-US" sz="1400" dirty="0" smtClean="0">
                <a:latin typeface="+mj-lt"/>
              </a:rPr>
              <a:t>4. Homeless Dwelling Type</a:t>
            </a:r>
          </a:p>
          <a:p>
            <a:r>
              <a:rPr lang="en-US" sz="1400" dirty="0">
                <a:latin typeface="+mj-lt"/>
              </a:rPr>
              <a:t>5</a:t>
            </a:r>
            <a:r>
              <a:rPr lang="en-US" sz="1400" dirty="0" smtClean="0">
                <a:latin typeface="+mj-lt"/>
              </a:rPr>
              <a:t>. Runaway</a:t>
            </a:r>
          </a:p>
          <a:p>
            <a:r>
              <a:rPr lang="en-US" sz="1400" dirty="0">
                <a:latin typeface="+mj-lt"/>
              </a:rPr>
              <a:t>6</a:t>
            </a:r>
            <a:r>
              <a:rPr lang="en-US" sz="1400" dirty="0" smtClean="0">
                <a:latin typeface="+mj-lt"/>
              </a:rPr>
              <a:t>. Unaccompanied Youth</a:t>
            </a:r>
            <a:endParaRPr lang="en-US" sz="1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500" y="5424867"/>
            <a:ext cx="74676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191 Code must be entered for Dwelling Type, Runaway, and Unaccompanied Youth options    to become available</a:t>
            </a:r>
          </a:p>
          <a:p>
            <a:endParaRPr lang="en-US" sz="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All fields must be populated for CALPADS</a:t>
            </a:r>
          </a:p>
          <a:p>
            <a:endParaRPr lang="en-US" sz="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FF0000"/>
                </a:solidFill>
                <a:latin typeface="+mj-lt"/>
              </a:rPr>
              <a:t>END DATE </a:t>
            </a:r>
            <a:r>
              <a:rPr lang="en-US" sz="1300" u="sng" dirty="0" smtClean="0">
                <a:solidFill>
                  <a:srgbClr val="FF0000"/>
                </a:solidFill>
                <a:latin typeface="+mj-lt"/>
              </a:rPr>
              <a:t>must</a:t>
            </a:r>
            <a:r>
              <a:rPr lang="en-US" sz="1300" dirty="0" smtClean="0">
                <a:solidFill>
                  <a:srgbClr val="FF0000"/>
                </a:solidFill>
                <a:latin typeface="+mj-lt"/>
              </a:rPr>
              <a:t> be entered for students who move!</a:t>
            </a:r>
          </a:p>
          <a:p>
            <a:endParaRPr lang="en-US" sz="500" dirty="0" smtClean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41" y="1676400"/>
            <a:ext cx="377659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191 Homeless Program</a:t>
            </a:r>
            <a:r>
              <a:rPr lang="en-US" sz="22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7321" y="1600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Query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3" name="Picture 12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144" y="2438400"/>
            <a:ext cx="74676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Use this query to check your 191 Homeless Program data: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LIST </a:t>
            </a:r>
            <a:r>
              <a:rPr lang="en-US" sz="2000" dirty="0">
                <a:latin typeface="+mj-lt"/>
              </a:rPr>
              <a:t>STU PGM STU.TG STU.ID STU.NM PGM.CD PGM.PSD PGM.PED PGM.SCL PGM.HDT PGM.RA PGM.UY  IF PGM.CD = 191 AND STU.TG # P AND STU.TG # N</a:t>
            </a:r>
          </a:p>
          <a:p>
            <a:r>
              <a:rPr lang="en-US" sz="1400" dirty="0">
                <a:latin typeface="+mj-lt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j-lt"/>
              </a:rPr>
              <a:t>Students </a:t>
            </a:r>
            <a:r>
              <a:rPr lang="en-US" sz="1500" dirty="0">
                <a:latin typeface="+mj-lt"/>
              </a:rPr>
              <a:t>with an </a:t>
            </a:r>
            <a:r>
              <a:rPr lang="en-US" sz="1500" dirty="0">
                <a:solidFill>
                  <a:srgbClr val="C00000"/>
                </a:solidFill>
                <a:latin typeface="+mj-lt"/>
              </a:rPr>
              <a:t>Inactive</a:t>
            </a:r>
            <a:r>
              <a:rPr lang="en-US" sz="1500" dirty="0">
                <a:latin typeface="+mj-lt"/>
              </a:rPr>
              <a:t> tag need a </a:t>
            </a:r>
            <a:r>
              <a:rPr lang="en-US" sz="1500" b="1" dirty="0" err="1">
                <a:latin typeface="+mj-lt"/>
              </a:rPr>
              <a:t>Prg</a:t>
            </a:r>
            <a:r>
              <a:rPr lang="en-US" sz="1500" b="1" dirty="0">
                <a:latin typeface="+mj-lt"/>
              </a:rPr>
              <a:t> End Date </a:t>
            </a:r>
            <a:r>
              <a:rPr lang="en-US" sz="1500" dirty="0">
                <a:latin typeface="+mj-lt"/>
              </a:rPr>
              <a:t>in the 191 Homeless Program </a:t>
            </a:r>
            <a:r>
              <a:rPr lang="en-US" sz="1500" dirty="0" smtClean="0">
                <a:latin typeface="+mj-lt"/>
              </a:rPr>
              <a:t>record.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j-lt"/>
              </a:rPr>
              <a:t>The </a:t>
            </a:r>
            <a:r>
              <a:rPr lang="en-US" sz="1500" b="1" dirty="0" err="1" smtClean="0">
                <a:latin typeface="+mj-lt"/>
              </a:rPr>
              <a:t>Prg</a:t>
            </a:r>
            <a:r>
              <a:rPr lang="en-US" sz="1500" b="1" dirty="0" smtClean="0">
                <a:latin typeface="+mj-lt"/>
              </a:rPr>
              <a:t> End Date </a:t>
            </a:r>
            <a:r>
              <a:rPr lang="en-US" sz="1500" dirty="0" smtClean="0">
                <a:latin typeface="+mj-lt"/>
              </a:rPr>
              <a:t>should be their last day of enrollment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j-lt"/>
              </a:rPr>
              <a:t>Remove the </a:t>
            </a:r>
            <a:r>
              <a:rPr lang="en-US" sz="1500" b="1" dirty="0" smtClean="0">
                <a:latin typeface="+mj-lt"/>
              </a:rPr>
              <a:t>Red Flag </a:t>
            </a:r>
            <a:r>
              <a:rPr lang="en-US" sz="1500" dirty="0" smtClean="0">
                <a:latin typeface="+mj-lt"/>
              </a:rPr>
              <a:t>if 191 was their only program</a:t>
            </a:r>
            <a:endParaRPr lang="en-US" sz="1500" dirty="0">
              <a:latin typeface="+mj-lt"/>
            </a:endParaRPr>
          </a:p>
          <a:p>
            <a:endParaRPr lang="en-US" sz="500" dirty="0" smtClean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55556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* Revised – Page Added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39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Certificates and Aeries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398776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latin typeface="+mj-lt"/>
              </a:rPr>
              <a:t>Names must be entered as shown on Birth Certificate</a:t>
            </a:r>
          </a:p>
          <a:p>
            <a:pPr lvl="2"/>
            <a:r>
              <a:rPr lang="en-US" sz="1800" dirty="0" smtClean="0">
                <a:latin typeface="+mj-lt"/>
              </a:rPr>
              <a:t>*Suffixes </a:t>
            </a:r>
            <a:r>
              <a:rPr lang="en-US" sz="1800" dirty="0">
                <a:latin typeface="+mj-lt"/>
              </a:rPr>
              <a:t>(Jr, II, III) must be entered into the Suffix field</a:t>
            </a:r>
          </a:p>
          <a:p>
            <a:pPr lvl="1"/>
            <a:endParaRPr lang="en-US" sz="1000" dirty="0" smtClean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No initials for Middle Name unless the Middle Name is an initial</a:t>
            </a:r>
          </a:p>
          <a:p>
            <a:pPr marL="411480" lvl="1" indent="0">
              <a:buNone/>
            </a:pPr>
            <a:endParaRPr lang="en-US" sz="1000" dirty="0" smtClean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Birth City and State must be entered as shown</a:t>
            </a:r>
          </a:p>
          <a:p>
            <a:pPr lvl="2"/>
            <a:r>
              <a:rPr lang="en-US" sz="2000" dirty="0" smtClean="0">
                <a:latin typeface="+mj-lt"/>
              </a:rPr>
              <a:t>No commas in the city field!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94998"/>
              </p:ext>
            </p:extLst>
          </p:nvPr>
        </p:nvGraphicFramePr>
        <p:xfrm>
          <a:off x="838200" y="4668520"/>
          <a:ext cx="32766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0215"/>
                <a:gridCol w="1556385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Birth Certificate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Last Name</a:t>
                      </a:r>
                      <a:endParaRPr lang="en-US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Mc Knight Jr.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First Name</a:t>
                      </a:r>
                      <a:endParaRPr lang="en-US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D’Angelo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Middle Name</a:t>
                      </a:r>
                      <a:endParaRPr lang="en-US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William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33" y="5230939"/>
            <a:ext cx="41338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TS Website</a:t>
            </a:r>
            <a:r>
              <a:rPr lang="en-US" sz="22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9093" y="1676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+mj-lt"/>
                <a:hlinkClick r:id="rId3"/>
              </a:rPr>
              <a:t>http://ts.rusd.edu</a:t>
            </a:r>
            <a:r>
              <a:rPr lang="en-US" sz="2000" dirty="0" smtClean="0">
                <a:solidFill>
                  <a:schemeClr val="accent2"/>
                </a:solidFill>
                <a:latin typeface="+mj-lt"/>
                <a:hlinkClick r:id="rId3"/>
              </a:rPr>
              <a:t>/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or type TS in an internet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address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bar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0" name="Picture 9" descr="Technology Servi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799"/>
            <a:ext cx="5791200" cy="331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6500" y="5820448"/>
            <a:ext cx="36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Has all available Aeries documentation</a:t>
            </a:r>
            <a:endParaRPr lang="en-US" sz="1300" dirty="0" smtClean="0">
              <a:solidFill>
                <a:srgbClr val="FF0000"/>
              </a:solidFill>
              <a:latin typeface="+mj-lt"/>
            </a:endParaRPr>
          </a:p>
          <a:p>
            <a:endParaRPr lang="en-US" sz="500" dirty="0" smtClean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Exit Guide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pic>
        <p:nvPicPr>
          <p:cNvPr id="4098" name="Picture 2" descr="C:\Users\rrojas\AppData\Local\Temp\SNAGHTML15badb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28800"/>
            <a:ext cx="5638800" cy="33460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5333" y="5791200"/>
            <a:ext cx="7848600" cy="784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5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All “P” Pre-enrolled, Never Attended students should have an exit date of 8/22/2014 or 8/25/2014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Dates may differ if student enrolled after first day of school</a:t>
            </a:r>
          </a:p>
          <a:p>
            <a:pPr lvl="1"/>
            <a:r>
              <a:rPr lang="en-US" sz="1400" dirty="0" smtClean="0">
                <a:latin typeface="+mj-lt"/>
              </a:rPr>
              <a:t>QUERY: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LIST STU TG ID NM GR LD IF TG = P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267980"/>
            <a:ext cx="78486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uFill>
                  <a:solidFill>
                    <a:srgbClr val="FFFF00"/>
                  </a:solidFill>
                </a:uFill>
                <a:latin typeface="+mj-lt"/>
              </a:rPr>
              <a:t>All “N” No Show students should have an exit date of </a:t>
            </a:r>
            <a:r>
              <a:rPr lang="en-US" sz="1400" dirty="0" smtClean="0">
                <a:uFill>
                  <a:solidFill>
                    <a:srgbClr val="FFFF00"/>
                  </a:solidFill>
                </a:uFill>
                <a:latin typeface="+mj-lt"/>
              </a:rPr>
              <a:t>6/11/14 </a:t>
            </a:r>
            <a:r>
              <a:rPr lang="en-US" sz="1400" dirty="0">
                <a:uFill>
                  <a:solidFill>
                    <a:srgbClr val="FFFF00"/>
                  </a:solidFill>
                </a:uFill>
                <a:latin typeface="+mj-lt"/>
              </a:rPr>
              <a:t>or </a:t>
            </a:r>
            <a:r>
              <a:rPr lang="en-US" sz="1400" dirty="0" smtClean="0">
                <a:uFill>
                  <a:solidFill>
                    <a:srgbClr val="FFFF00"/>
                  </a:solidFill>
                </a:uFill>
                <a:latin typeface="+mj-lt"/>
              </a:rPr>
              <a:t>6/12/14</a:t>
            </a:r>
            <a:endParaRPr lang="en-US" sz="1400" dirty="0">
              <a:uFill>
                <a:solidFill>
                  <a:srgbClr val="FFFF00"/>
                </a:solidFill>
              </a:uFill>
              <a:latin typeface="+mj-lt"/>
            </a:endParaRPr>
          </a:p>
          <a:p>
            <a:pPr lvl="1"/>
            <a:r>
              <a:rPr lang="en-US" sz="1400" dirty="0">
                <a:uFill>
                  <a:solidFill>
                    <a:srgbClr val="FFFF00"/>
                  </a:solidFill>
                </a:uFill>
                <a:latin typeface="+mj-lt"/>
              </a:rPr>
              <a:t>QUERY: </a:t>
            </a:r>
            <a:r>
              <a:rPr lang="en-US" sz="1400" dirty="0">
                <a:solidFill>
                  <a:schemeClr val="accent2"/>
                </a:solidFill>
                <a:uFill>
                  <a:solidFill>
                    <a:srgbClr val="FFFF00"/>
                  </a:solidFill>
                </a:uFill>
                <a:latin typeface="+mj-lt"/>
              </a:rPr>
              <a:t>LIST STU TG ID NM GR LD IF TG = 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Checklist</a:t>
            </a:r>
            <a:endParaRPr lang="en-US" dirty="0"/>
          </a:p>
        </p:txBody>
      </p:sp>
      <p:pic>
        <p:nvPicPr>
          <p:cNvPr id="7" name="Picture 6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4428"/>
            <a:ext cx="4114800" cy="685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029200"/>
            <a:ext cx="8077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Use this as a guide to enter all necessary data for Aeries and CALPADS</a:t>
            </a:r>
          </a:p>
          <a:p>
            <a:endParaRPr lang="en-US" sz="1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Currently follows the CS (non-student enroll form) format.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To change settings in CS: View All Forms&gt;Type: user&gt;Enter&gt;check or uncheck Student Enroll Form</a:t>
            </a:r>
          </a:p>
        </p:txBody>
      </p:sp>
      <p:pic>
        <p:nvPicPr>
          <p:cNvPr id="5" name="Picture 2" descr="C:\Users\rrojas\AppData\Local\Temp\SNAGHTML1565e06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057400"/>
            <a:ext cx="6067425" cy="27717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51101"/>
            <a:ext cx="1866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6674</TotalTime>
  <Words>1088</Words>
  <Application>Microsoft Office PowerPoint</Application>
  <PresentationFormat>On-screen Show (4:3)</PresentationFormat>
  <Paragraphs>250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</vt:lpstr>
      <vt:lpstr> 14-15 Elementary/Secondary     User Workshop </vt:lpstr>
      <vt:lpstr>Agenda</vt:lpstr>
      <vt:lpstr>191 Homeless Program   </vt:lpstr>
      <vt:lpstr>191 Homeless Program   </vt:lpstr>
      <vt:lpstr>191 Homeless Program   </vt:lpstr>
      <vt:lpstr>Birth Certificates and Aeries</vt:lpstr>
      <vt:lpstr>TS Website   </vt:lpstr>
      <vt:lpstr>Exit Guide </vt:lpstr>
      <vt:lpstr>Enrollment Checklist</vt:lpstr>
      <vt:lpstr>Sibling Match Aeries CS only </vt:lpstr>
      <vt:lpstr>Residence/Mailing Address Update </vt:lpstr>
      <vt:lpstr>Residence/Mailing Address Update (cont.) </vt:lpstr>
      <vt:lpstr>Residence/Mailing Address Update (cont.) </vt:lpstr>
      <vt:lpstr>Residence/Mailing Address Update (cont.) </vt:lpstr>
      <vt:lpstr>Primary Contacts</vt:lpstr>
      <vt:lpstr>Primary Contact Entry (cont.) </vt:lpstr>
      <vt:lpstr>Primary Contact Entry (cont.) </vt:lpstr>
      <vt:lpstr>Teacher Table Maintenance Things to remember </vt:lpstr>
      <vt:lpstr>Teacher Table Maintenance (cont.) </vt:lpstr>
      <vt:lpstr>Special Programs  </vt:lpstr>
      <vt:lpstr>PowerPoint Presentation</vt:lpstr>
      <vt:lpstr>PowerPoint Presentation</vt:lpstr>
    </vt:vector>
  </TitlesOfParts>
  <Company>Riverside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RUSD</dc:creator>
  <cp:lastModifiedBy>installer</cp:lastModifiedBy>
  <cp:revision>330</cp:revision>
  <cp:lastPrinted>2014-09-15T15:36:01Z</cp:lastPrinted>
  <dcterms:created xsi:type="dcterms:W3CDTF">2014-03-25T18:58:48Z</dcterms:created>
  <dcterms:modified xsi:type="dcterms:W3CDTF">2014-09-16T19:00:23Z</dcterms:modified>
</cp:coreProperties>
</file>